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11" r:id="rId3"/>
    <p:sldId id="312" r:id="rId4"/>
    <p:sldId id="257" r:id="rId5"/>
    <p:sldId id="261" r:id="rId6"/>
    <p:sldId id="271" r:id="rId7"/>
    <p:sldId id="314" r:id="rId8"/>
    <p:sldId id="258" r:id="rId9"/>
    <p:sldId id="313" r:id="rId10"/>
    <p:sldId id="266" r:id="rId11"/>
    <p:sldId id="268" r:id="rId12"/>
    <p:sldId id="301" r:id="rId13"/>
    <p:sldId id="305" r:id="rId14"/>
    <p:sldId id="290" r:id="rId15"/>
    <p:sldId id="267" r:id="rId16"/>
    <p:sldId id="309" r:id="rId17"/>
    <p:sldId id="260" r:id="rId1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86475" autoAdjust="0"/>
  </p:normalViewPr>
  <p:slideViewPr>
    <p:cSldViewPr>
      <p:cViewPr varScale="1">
        <p:scale>
          <a:sx n="54" d="100"/>
          <a:sy n="54" d="100"/>
        </p:scale>
        <p:origin x="960" y="40"/>
      </p:cViewPr>
      <p:guideLst>
        <p:guide orient="horz" pos="2160"/>
        <p:guide pos="2880"/>
      </p:guideLst>
    </p:cSldViewPr>
  </p:slideViewPr>
  <p:outlineViewPr>
    <p:cViewPr>
      <p:scale>
        <a:sx n="33" d="100"/>
        <a:sy n="33" d="100"/>
      </p:scale>
      <p:origin x="0" y="3570"/>
    </p:cViewPr>
  </p:outlineViewPr>
  <p:notesTextViewPr>
    <p:cViewPr>
      <p:scale>
        <a:sx n="1" d="1"/>
        <a:sy n="1" d="1"/>
      </p:scale>
      <p:origin x="0" y="0"/>
    </p:cViewPr>
  </p:notesTextViewPr>
  <p:sorterViewPr>
    <p:cViewPr>
      <p:scale>
        <a:sx n="100" d="100"/>
        <a:sy n="100" d="100"/>
      </p:scale>
      <p:origin x="0" y="10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8CF321C6-FDF2-432C-96CE-E55B8F12E586}" type="datetimeFigureOut">
              <a:rPr lang="en-GB" smtClean="0"/>
              <a:t>14/03/2017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CB227F2C-F046-460C-A16D-F1FE7451922D}" type="slidenum">
              <a:rPr lang="en-GB" smtClean="0"/>
              <a:t>‹#›</a:t>
            </a:fld>
            <a:endParaRPr lang="en-GB"/>
          </a:p>
        </p:txBody>
      </p:sp>
    </p:spTree>
    <p:extLst>
      <p:ext uri="{BB962C8B-B14F-4D97-AF65-F5344CB8AC3E}">
        <p14:creationId xmlns:p14="http://schemas.microsoft.com/office/powerpoint/2010/main" val="3358850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jcwi.org.uk/blog/2015/09/03/right-rent-checks-result-discrimination-against-those-who-appear-%E2%80%98foreign%E2%80%99"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opendemocracy.net/ournhs/greg-dropkin-karen-reissman/healthcare-in-britain-first-they-came-for-immigrant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227F2C-F046-460C-A16D-F1FE7451922D}" type="slidenum">
              <a:rPr lang="en-GB" smtClean="0"/>
              <a:t>1</a:t>
            </a:fld>
            <a:endParaRPr lang="en-GB"/>
          </a:p>
        </p:txBody>
      </p:sp>
    </p:spTree>
    <p:extLst>
      <p:ext uri="{BB962C8B-B14F-4D97-AF65-F5344CB8AC3E}">
        <p14:creationId xmlns:p14="http://schemas.microsoft.com/office/powerpoint/2010/main" val="1550584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227F2C-F046-460C-A16D-F1FE7451922D}" type="slidenum">
              <a:rPr lang="en-GB" smtClean="0"/>
              <a:t>12</a:t>
            </a:fld>
            <a:endParaRPr lang="en-GB"/>
          </a:p>
        </p:txBody>
      </p:sp>
    </p:spTree>
    <p:extLst>
      <p:ext uri="{BB962C8B-B14F-4D97-AF65-F5344CB8AC3E}">
        <p14:creationId xmlns:p14="http://schemas.microsoft.com/office/powerpoint/2010/main" val="3187753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Frances O’Grady – TUC GS, Len </a:t>
            </a:r>
            <a:r>
              <a:rPr lang="en-GB" dirty="0" err="1" smtClean="0"/>
              <a:t>McLusky</a:t>
            </a:r>
            <a:r>
              <a:rPr lang="en-GB" baseline="0" dirty="0" smtClean="0"/>
              <a:t> GS – UNITE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Sally Hunt – GS UCU, Steve </a:t>
            </a:r>
            <a:r>
              <a:rPr lang="en-GB" dirty="0" err="1" smtClean="0"/>
              <a:t>Gillan</a:t>
            </a:r>
            <a:r>
              <a:rPr lang="en-GB" dirty="0" smtClean="0"/>
              <a:t> GS POA</a:t>
            </a:r>
          </a:p>
          <a:p>
            <a:endParaRPr lang="en-GB" dirty="0"/>
          </a:p>
        </p:txBody>
      </p:sp>
      <p:sp>
        <p:nvSpPr>
          <p:cNvPr id="4" name="Slide Number Placeholder 3"/>
          <p:cNvSpPr>
            <a:spLocks noGrp="1"/>
          </p:cNvSpPr>
          <p:nvPr>
            <p:ph type="sldNum" sz="quarter" idx="10"/>
          </p:nvPr>
        </p:nvSpPr>
        <p:spPr/>
        <p:txBody>
          <a:bodyPr/>
          <a:lstStyle/>
          <a:p>
            <a:fld id="{F4D696A4-51BC-40C2-AAC7-EE828F392F48}" type="slidenum">
              <a:rPr lang="en-GB" smtClean="0"/>
              <a:t>13</a:t>
            </a:fld>
            <a:endParaRPr lang="en-GB"/>
          </a:p>
        </p:txBody>
      </p:sp>
    </p:spTree>
    <p:extLst>
      <p:ext uri="{BB962C8B-B14F-4D97-AF65-F5344CB8AC3E}">
        <p14:creationId xmlns:p14="http://schemas.microsoft.com/office/powerpoint/2010/main" val="2988419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Byron Burgers. </a:t>
            </a:r>
          </a:p>
          <a:p>
            <a:r>
              <a:rPr lang="en-GB" dirty="0" smtClean="0"/>
              <a:t>Ability to be responsive</a:t>
            </a:r>
            <a:r>
              <a:rPr lang="en-GB" baseline="0" dirty="0" smtClean="0"/>
              <a:t> and supportive to migrant led campaigns</a:t>
            </a:r>
          </a:p>
          <a:p>
            <a:r>
              <a:rPr lang="en-GB" baseline="0" dirty="0" smtClean="0"/>
              <a:t>e.g. </a:t>
            </a:r>
            <a:r>
              <a:rPr lang="en-GB" baseline="0" dirty="0" err="1" smtClean="0"/>
              <a:t>deliveroo</a:t>
            </a:r>
            <a:r>
              <a:rPr lang="en-GB" baseline="0" dirty="0" smtClean="0"/>
              <a:t> / </a:t>
            </a:r>
            <a:r>
              <a:rPr lang="en-GB" baseline="0" dirty="0" err="1" smtClean="0"/>
              <a:t>slaveroo</a:t>
            </a:r>
            <a:r>
              <a:rPr lang="en-GB" baseline="0" dirty="0" smtClean="0"/>
              <a:t>,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F4D696A4-51BC-40C2-AAC7-EE828F392F48}" type="slidenum">
              <a:rPr lang="en-GB" smtClean="0"/>
              <a:t>14</a:t>
            </a:fld>
            <a:endParaRPr lang="en-GB"/>
          </a:p>
        </p:txBody>
      </p:sp>
    </p:spTree>
    <p:extLst>
      <p:ext uri="{BB962C8B-B14F-4D97-AF65-F5344CB8AC3E}">
        <p14:creationId xmlns:p14="http://schemas.microsoft.com/office/powerpoint/2010/main" val="3990041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227F2C-F046-460C-A16D-F1FE7451922D}" type="slidenum">
              <a:rPr lang="en-GB" smtClean="0"/>
              <a:t>15</a:t>
            </a:fld>
            <a:endParaRPr lang="en-GB"/>
          </a:p>
        </p:txBody>
      </p:sp>
    </p:spTree>
    <p:extLst>
      <p:ext uri="{BB962C8B-B14F-4D97-AF65-F5344CB8AC3E}">
        <p14:creationId xmlns:p14="http://schemas.microsoft.com/office/powerpoint/2010/main" val="978258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227F2C-F046-460C-A16D-F1FE7451922D}" type="slidenum">
              <a:rPr lang="en-GB" smtClean="0"/>
              <a:t>17</a:t>
            </a:fld>
            <a:endParaRPr lang="en-GB"/>
          </a:p>
        </p:txBody>
      </p:sp>
    </p:spTree>
    <p:extLst>
      <p:ext uri="{BB962C8B-B14F-4D97-AF65-F5344CB8AC3E}">
        <p14:creationId xmlns:p14="http://schemas.microsoft.com/office/powerpoint/2010/main" val="2692406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Link</a:t>
            </a:r>
            <a:r>
              <a:rPr lang="en-GB" baseline="0" dirty="0" smtClean="0"/>
              <a:t> between those sectors of work that are lower in the hierarchy and those who face multiple oppressions: e.g. care work done by women, work perceived as for young people, cleaning </a:t>
            </a:r>
            <a:r>
              <a:rPr lang="en-GB" baseline="0" dirty="0" err="1" smtClean="0"/>
              <a:t>etc</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CB227F2C-F046-460C-A16D-F1FE7451922D}" type="slidenum">
              <a:rPr lang="en-GB" smtClean="0"/>
              <a:t>4</a:t>
            </a:fld>
            <a:endParaRPr lang="en-GB"/>
          </a:p>
        </p:txBody>
      </p:sp>
    </p:spTree>
    <p:extLst>
      <p:ext uri="{BB962C8B-B14F-4D97-AF65-F5344CB8AC3E}">
        <p14:creationId xmlns:p14="http://schemas.microsoft.com/office/powerpoint/2010/main" val="1917566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categories already exist-</a:t>
            </a:r>
            <a:r>
              <a:rPr lang="en-GB" baseline="0" dirty="0" smtClean="0"/>
              <a:t> but could be greatly expanded under a new post </a:t>
            </a:r>
            <a:r>
              <a:rPr lang="en-GB" baseline="0" dirty="0" err="1" smtClean="0"/>
              <a:t>brexit</a:t>
            </a:r>
            <a:r>
              <a:rPr lang="en-GB" baseline="0" dirty="0" smtClean="0"/>
              <a:t> migration regime. </a:t>
            </a:r>
          </a:p>
          <a:p>
            <a:endParaRPr lang="en-GB" baseline="0" dirty="0" smtClean="0"/>
          </a:p>
          <a:p>
            <a:r>
              <a:rPr lang="en-GB" baseline="0" dirty="0" smtClean="0"/>
              <a:t>Its also a bitter irony that any system which seeks to reduce the number of migrants will increase the number of undocumented workers. </a:t>
            </a:r>
          </a:p>
          <a:p>
            <a:endParaRPr lang="en-GB" baseline="0" dirty="0" smtClean="0"/>
          </a:p>
          <a:p>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fld id="{CB227F2C-F046-460C-A16D-F1FE7451922D}" type="slidenum">
              <a:rPr lang="en-GB" smtClean="0"/>
              <a:t>5</a:t>
            </a:fld>
            <a:endParaRPr lang="en-GB"/>
          </a:p>
        </p:txBody>
      </p:sp>
    </p:spTree>
    <p:extLst>
      <p:ext uri="{BB962C8B-B14F-4D97-AF65-F5344CB8AC3E}">
        <p14:creationId xmlns:p14="http://schemas.microsoft.com/office/powerpoint/2010/main" val="2376489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227F2C-F046-460C-A16D-F1FE7451922D}" type="slidenum">
              <a:rPr lang="en-GB" smtClean="0"/>
              <a:t>6</a:t>
            </a:fld>
            <a:endParaRPr lang="en-GB"/>
          </a:p>
        </p:txBody>
      </p:sp>
    </p:spTree>
    <p:extLst>
      <p:ext uri="{BB962C8B-B14F-4D97-AF65-F5344CB8AC3E}">
        <p14:creationId xmlns:p14="http://schemas.microsoft.com/office/powerpoint/2010/main" val="2108114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Hierarchies are sustained</a:t>
            </a:r>
            <a:r>
              <a:rPr lang="en-GB" baseline="0" dirty="0" smtClean="0"/>
              <a:t> not just through rights in practice, but also through the use of criminal law and the public discourse that’s used to justify it. </a:t>
            </a:r>
            <a:endParaRPr lang="en-GB" dirty="0"/>
          </a:p>
        </p:txBody>
      </p:sp>
      <p:sp>
        <p:nvSpPr>
          <p:cNvPr id="4" name="Slide Number Placeholder 3"/>
          <p:cNvSpPr>
            <a:spLocks noGrp="1"/>
          </p:cNvSpPr>
          <p:nvPr>
            <p:ph type="sldNum" sz="quarter" idx="10"/>
          </p:nvPr>
        </p:nvSpPr>
        <p:spPr/>
        <p:txBody>
          <a:bodyPr/>
          <a:lstStyle/>
          <a:p>
            <a:fld id="{CB227F2C-F046-460C-A16D-F1FE7451922D}" type="slidenum">
              <a:rPr lang="en-GB" smtClean="0"/>
              <a:t>7</a:t>
            </a:fld>
            <a:endParaRPr lang="en-GB"/>
          </a:p>
        </p:txBody>
      </p:sp>
    </p:spTree>
    <p:extLst>
      <p:ext uri="{BB962C8B-B14F-4D97-AF65-F5344CB8AC3E}">
        <p14:creationId xmlns:p14="http://schemas.microsoft.com/office/powerpoint/2010/main" val="2201022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227F2C-F046-460C-A16D-F1FE7451922D}" type="slidenum">
              <a:rPr lang="en-GB" smtClean="0"/>
              <a:t>8</a:t>
            </a:fld>
            <a:endParaRPr lang="en-GB"/>
          </a:p>
        </p:txBody>
      </p:sp>
    </p:spTree>
    <p:extLst>
      <p:ext uri="{BB962C8B-B14F-4D97-AF65-F5344CB8AC3E}">
        <p14:creationId xmlns:p14="http://schemas.microsoft.com/office/powerpoint/2010/main" val="1580529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Societal bargaining</a:t>
            </a:r>
            <a:r>
              <a:rPr lang="en-GB" baseline="0" dirty="0" smtClean="0"/>
              <a:t> – fight for 15 – linking liberal values to workplace fairness. </a:t>
            </a:r>
            <a:endParaRPr lang="en-GB" dirty="0" smtClean="0"/>
          </a:p>
          <a:p>
            <a:endParaRPr lang="en-GB" baseline="0" dirty="0" smtClean="0"/>
          </a:p>
          <a:p>
            <a:r>
              <a:rPr lang="en-GB" baseline="0" dirty="0" err="1" smtClean="0"/>
              <a:t>Sportsdirect</a:t>
            </a:r>
            <a:r>
              <a:rPr lang="en-GB" baseline="0" dirty="0" smtClean="0"/>
              <a:t> – pregnant women giving birth in the toilet, </a:t>
            </a:r>
            <a:r>
              <a:rPr lang="en-GB" baseline="0" dirty="0" err="1" smtClean="0"/>
              <a:t>freshmeat</a:t>
            </a:r>
            <a:r>
              <a:rPr lang="en-GB" baseline="0" dirty="0" smtClean="0"/>
              <a:t> allegations. </a:t>
            </a:r>
          </a:p>
          <a:p>
            <a:endParaRPr lang="en-GB" baseline="0" dirty="0" smtClean="0"/>
          </a:p>
          <a:p>
            <a:r>
              <a:rPr lang="en-GB" baseline="0" dirty="0" smtClean="0"/>
              <a:t>War on Want is not a trade union! </a:t>
            </a:r>
            <a:r>
              <a:rPr lang="en-GB" dirty="0" smtClean="0"/>
              <a:t>Key has to be being worker / migrant led – platforming voices – War on Want is there to provide</a:t>
            </a:r>
            <a:r>
              <a:rPr lang="en-GB" baseline="0" dirty="0" smtClean="0"/>
              <a:t> framing and support. </a:t>
            </a:r>
          </a:p>
          <a:p>
            <a:r>
              <a:rPr lang="en-GB" dirty="0" smtClean="0"/>
              <a:t>Community</a:t>
            </a:r>
            <a:r>
              <a:rPr lang="en-GB" baseline="0" dirty="0" smtClean="0"/>
              <a:t> mobilisation – migrant history in the UK Indian Workers Association - - sense in which wider community mobilisation is essential to support workers win rights in the workplace. </a:t>
            </a:r>
          </a:p>
          <a:p>
            <a:r>
              <a:rPr lang="en-GB" baseline="0" dirty="0" smtClean="0"/>
              <a:t>Grunwick – although in some ways a troubled history – mobilisation of the wider community . </a:t>
            </a:r>
            <a:endParaRPr lang="en-GB" dirty="0" smtClean="0"/>
          </a:p>
          <a:p>
            <a:endParaRPr lang="en-GB" baseline="0" dirty="0" smtClean="0"/>
          </a:p>
        </p:txBody>
      </p:sp>
      <p:sp>
        <p:nvSpPr>
          <p:cNvPr id="4" name="Slide Number Placeholder 3"/>
          <p:cNvSpPr>
            <a:spLocks noGrp="1"/>
          </p:cNvSpPr>
          <p:nvPr>
            <p:ph type="sldNum" sz="quarter" idx="10"/>
          </p:nvPr>
        </p:nvSpPr>
        <p:spPr/>
        <p:txBody>
          <a:bodyPr/>
          <a:lstStyle/>
          <a:p>
            <a:fld id="{CB227F2C-F046-460C-A16D-F1FE7451922D}" type="slidenum">
              <a:rPr lang="en-GB" smtClean="0"/>
              <a:t>9</a:t>
            </a:fld>
            <a:endParaRPr lang="en-GB"/>
          </a:p>
        </p:txBody>
      </p:sp>
    </p:spTree>
    <p:extLst>
      <p:ext uri="{BB962C8B-B14F-4D97-AF65-F5344CB8AC3E}">
        <p14:creationId xmlns:p14="http://schemas.microsoft.com/office/powerpoint/2010/main" val="2154503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Insecure figures based on analysis of ONS Q2 2015 Labour Force Survey. Analysis takes whole population aged over 16, minus students and people from Scotland and Northern Ireland (Citizens Advice covers England and Wales). Insecure work then based on anyone any on a zero hours contract, reliant on paid overtime, working more than 8 hours overtime per week, on a temporary contract, working for an agency or working particular shift patterns (splits, day/ nights </a:t>
            </a:r>
            <a:r>
              <a:rPr lang="en-GB" sz="1200" b="0" i="0" kern="1200" dirty="0" err="1" smtClean="0">
                <a:solidFill>
                  <a:schemeClr val="tx1"/>
                </a:solidFill>
                <a:effectLst/>
                <a:latin typeface="+mn-lt"/>
                <a:ea typeface="+mn-ea"/>
                <a:cs typeface="+mn-cs"/>
              </a:rPr>
              <a:t>etc</a:t>
            </a:r>
            <a:r>
              <a:rPr lang="en-GB" sz="1200" b="0" i="0" kern="1200" dirty="0" smtClean="0">
                <a:solidFill>
                  <a:schemeClr val="tx1"/>
                </a:solidFill>
                <a:effectLst/>
                <a:latin typeface="+mn-lt"/>
                <a:ea typeface="+mn-ea"/>
                <a:cs typeface="+mn-cs"/>
              </a:rPr>
              <a:t> and their hours vary)</a:t>
            </a:r>
          </a:p>
          <a:p>
            <a:endParaRPr lang="en-GB" dirty="0"/>
          </a:p>
        </p:txBody>
      </p:sp>
      <p:sp>
        <p:nvSpPr>
          <p:cNvPr id="4" name="Slide Number Placeholder 3"/>
          <p:cNvSpPr>
            <a:spLocks noGrp="1"/>
          </p:cNvSpPr>
          <p:nvPr>
            <p:ph type="sldNum" sz="quarter" idx="10"/>
          </p:nvPr>
        </p:nvSpPr>
        <p:spPr/>
        <p:txBody>
          <a:bodyPr/>
          <a:lstStyle/>
          <a:p>
            <a:fld id="{CB227F2C-F046-460C-A16D-F1FE7451922D}" type="slidenum">
              <a:rPr lang="en-GB" smtClean="0"/>
              <a:t>10</a:t>
            </a:fld>
            <a:endParaRPr lang="en-GB"/>
          </a:p>
        </p:txBody>
      </p:sp>
    </p:spTree>
    <p:extLst>
      <p:ext uri="{BB962C8B-B14F-4D97-AF65-F5344CB8AC3E}">
        <p14:creationId xmlns:p14="http://schemas.microsoft.com/office/powerpoint/2010/main" val="3184907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err="1" smtClean="0">
                <a:solidFill>
                  <a:schemeClr val="tx1"/>
                </a:solidFill>
                <a:effectLst/>
                <a:latin typeface="+mn-lt"/>
                <a:ea typeface="+mn-ea"/>
                <a:cs typeface="+mn-cs"/>
              </a:rPr>
              <a:t>Kley</a:t>
            </a:r>
            <a:r>
              <a:rPr lang="en-GB" sz="1200" b="0" i="0" kern="1200" dirty="0" smtClean="0">
                <a:solidFill>
                  <a:schemeClr val="tx1"/>
                </a:solidFill>
                <a:effectLst/>
                <a:latin typeface="+mn-lt"/>
                <a:ea typeface="+mn-ea"/>
                <a:cs typeface="+mn-cs"/>
              </a:rPr>
              <a:t> to these</a:t>
            </a:r>
            <a:r>
              <a:rPr lang="en-GB" sz="1200" b="0" i="0" kern="1200" baseline="0" dirty="0" smtClean="0">
                <a:solidFill>
                  <a:schemeClr val="tx1"/>
                </a:solidFill>
                <a:effectLst/>
                <a:latin typeface="+mn-lt"/>
                <a:ea typeface="+mn-ea"/>
                <a:cs typeface="+mn-cs"/>
              </a:rPr>
              <a:t> demands is to make the case that an injury to one is an injury to all – </a:t>
            </a:r>
            <a:r>
              <a:rPr lang="en-GB" sz="1200" b="0" i="0" kern="1200" baseline="0" dirty="0" err="1" smtClean="0">
                <a:solidFill>
                  <a:schemeClr val="tx1"/>
                </a:solidFill>
                <a:effectLst/>
                <a:latin typeface="+mn-lt"/>
                <a:ea typeface="+mn-ea"/>
                <a:cs typeface="+mn-cs"/>
              </a:rPr>
              <a:t>ultmately</a:t>
            </a:r>
            <a:r>
              <a:rPr lang="en-GB" sz="1200" b="0" i="0" kern="1200" baseline="0" dirty="0" smtClean="0">
                <a:solidFill>
                  <a:schemeClr val="tx1"/>
                </a:solidFill>
                <a:effectLst/>
                <a:latin typeface="+mn-lt"/>
                <a:ea typeface="+mn-ea"/>
                <a:cs typeface="+mn-cs"/>
              </a:rPr>
              <a:t> </a:t>
            </a: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Restrictions on social protection [e.g. welfare benefits] weaken workers’ ability to demand better conditions. If there’s no safety net you can’t afford to be without work: any work. These social protections will be in the firing line during the government's negotiations with the EU. Before the referendum, David Cameron attempted to restrict EU migrant workers’ access to benefits .  This attack on social and labour protections will be renewed and intensified during the UK-EU negotiations.  In the long run it risks driving down standards for everybody.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Border control is being extended well past the border: immigration raids are happening in communities up and down the country;</a:t>
            </a:r>
            <a:r>
              <a:rPr lang="en-GB" sz="1200" b="0" i="0" u="none" strike="noStrike" kern="1200" dirty="0" smtClean="0">
                <a:solidFill>
                  <a:schemeClr val="tx1"/>
                </a:solidFill>
                <a:effectLst/>
                <a:latin typeface="+mn-lt"/>
                <a:ea typeface="+mn-ea"/>
                <a:cs typeface="+mn-cs"/>
                <a:hlinkClick r:id="rId3"/>
              </a:rPr>
              <a:t> private landlords now have to check the immigration status of tenants</a:t>
            </a:r>
            <a:r>
              <a:rPr lang="en-GB" sz="1200" b="0" i="0" kern="1200" dirty="0" smtClean="0">
                <a:solidFill>
                  <a:schemeClr val="tx1"/>
                </a:solidFill>
                <a:effectLst/>
                <a:latin typeface="+mn-lt"/>
                <a:ea typeface="+mn-ea"/>
                <a:cs typeface="+mn-cs"/>
              </a:rPr>
              <a:t>; and </a:t>
            </a:r>
            <a:r>
              <a:rPr lang="en-GB" sz="1200" b="0" i="0" u="none" strike="noStrike" kern="1200" dirty="0" smtClean="0">
                <a:solidFill>
                  <a:schemeClr val="tx1"/>
                </a:solidFill>
                <a:effectLst/>
                <a:latin typeface="+mn-lt"/>
                <a:ea typeface="+mn-ea"/>
                <a:cs typeface="+mn-cs"/>
                <a:hlinkClick r:id="rId4"/>
              </a:rPr>
              <a:t>doctors and nurses are being asked to check patient's immigration status</a:t>
            </a:r>
            <a:r>
              <a:rPr lang="en-GB" sz="1200" b="0" i="0" kern="1200" dirty="0" smtClean="0">
                <a:solidFill>
                  <a:schemeClr val="tx1"/>
                </a:solidFill>
                <a:effectLst/>
                <a:latin typeface="+mn-lt"/>
                <a:ea typeface="+mn-ea"/>
                <a:cs typeface="+mn-cs"/>
              </a:rPr>
              <a:t>. People are being forcibly removed from their communities and detained indefinitely. This extension of the border regime overwhelmingly affects black and minority ethnic communities, far wider than the 'illegal' immigrants it is said to target. It creates suspicion, division and tension within communities and must end. </a:t>
            </a:r>
            <a:endParaRPr lang="en-GB" dirty="0" smtClean="0"/>
          </a:p>
          <a:p>
            <a:endParaRPr lang="en-GB" dirty="0"/>
          </a:p>
        </p:txBody>
      </p:sp>
      <p:sp>
        <p:nvSpPr>
          <p:cNvPr id="4" name="Slide Number Placeholder 3"/>
          <p:cNvSpPr>
            <a:spLocks noGrp="1"/>
          </p:cNvSpPr>
          <p:nvPr>
            <p:ph type="sldNum" sz="quarter" idx="10"/>
          </p:nvPr>
        </p:nvSpPr>
        <p:spPr/>
        <p:txBody>
          <a:bodyPr/>
          <a:lstStyle/>
          <a:p>
            <a:fld id="{CB227F2C-F046-460C-A16D-F1FE7451922D}" type="slidenum">
              <a:rPr lang="en-GB" smtClean="0"/>
              <a:t>11</a:t>
            </a:fld>
            <a:endParaRPr lang="en-GB"/>
          </a:p>
        </p:txBody>
      </p:sp>
    </p:spTree>
    <p:extLst>
      <p:ext uri="{BB962C8B-B14F-4D97-AF65-F5344CB8AC3E}">
        <p14:creationId xmlns:p14="http://schemas.microsoft.com/office/powerpoint/2010/main" val="2798362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96752"/>
            <a:ext cx="7772400" cy="1470025"/>
          </a:xfrm>
        </p:spPr>
        <p:txBody>
          <a:bodyPr/>
          <a:lstStyle>
            <a:lvl1pPr>
              <a:defRPr>
                <a:latin typeface="Gill Sans MT" panose="020B0502020104020203"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403648" y="2996952"/>
            <a:ext cx="6400800" cy="1752600"/>
          </a:xfrm>
        </p:spPr>
        <p:txBody>
          <a:bodyPr/>
          <a:lstStyle>
            <a:lvl1pPr marL="0" indent="0" algn="ctr">
              <a:buNone/>
              <a:defRPr>
                <a:solidFill>
                  <a:schemeClr val="tx1">
                    <a:tint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16AE4277-B365-4CB3-8542-782468CAD973}" type="datetimeFigureOut">
              <a:rPr lang="en-GB" smtClean="0"/>
              <a:t>14/03/2017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F71FE2-52D8-402F-9703-BA5B6355E6A0}" type="slidenum">
              <a:rPr lang="en-GB" smtClean="0"/>
              <a:t>‹#›</a:t>
            </a:fld>
            <a:endParaRPr lang="en-GB"/>
          </a:p>
        </p:txBody>
      </p:sp>
    </p:spTree>
    <p:extLst>
      <p:ext uri="{BB962C8B-B14F-4D97-AF65-F5344CB8AC3E}">
        <p14:creationId xmlns:p14="http://schemas.microsoft.com/office/powerpoint/2010/main" val="2120571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anose="020B0502020104020203"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16AE4277-B365-4CB3-8542-782468CAD973}" type="datetimeFigureOut">
              <a:rPr lang="en-GB" smtClean="0"/>
              <a:t>14/03/2017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F71FE2-52D8-402F-9703-BA5B6355E6A0}" type="slidenum">
              <a:rPr lang="en-GB" smtClean="0"/>
              <a:t>‹#›</a:t>
            </a:fld>
            <a:endParaRPr lang="en-GB"/>
          </a:p>
        </p:txBody>
      </p:sp>
    </p:spTree>
    <p:extLst>
      <p:ext uri="{BB962C8B-B14F-4D97-AF65-F5344CB8AC3E}">
        <p14:creationId xmlns:p14="http://schemas.microsoft.com/office/powerpoint/2010/main" val="238724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Gill Sans MT" panose="020B0502020104020203"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16AE4277-B365-4CB3-8542-782468CAD973}" type="datetimeFigureOut">
              <a:rPr lang="en-GB" smtClean="0"/>
              <a:t>14/03/2017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F71FE2-52D8-402F-9703-BA5B6355E6A0}" type="slidenum">
              <a:rPr lang="en-GB" smtClean="0"/>
              <a:t>‹#›</a:t>
            </a:fld>
            <a:endParaRPr lang="en-GB"/>
          </a:p>
        </p:txBody>
      </p:sp>
    </p:spTree>
    <p:extLst>
      <p:ext uri="{BB962C8B-B14F-4D97-AF65-F5344CB8AC3E}">
        <p14:creationId xmlns:p14="http://schemas.microsoft.com/office/powerpoint/2010/main" val="2889336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anose="020B0502020104020203"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16AE4277-B365-4CB3-8542-782468CAD973}" type="datetimeFigureOut">
              <a:rPr lang="en-GB" smtClean="0"/>
              <a:t>14/03/2017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F71FE2-52D8-402F-9703-BA5B6355E6A0}" type="slidenum">
              <a:rPr lang="en-GB" smtClean="0"/>
              <a:t>‹#›</a:t>
            </a:fld>
            <a:endParaRPr lang="en-GB"/>
          </a:p>
        </p:txBody>
      </p:sp>
    </p:spTree>
    <p:extLst>
      <p:ext uri="{BB962C8B-B14F-4D97-AF65-F5344CB8AC3E}">
        <p14:creationId xmlns:p14="http://schemas.microsoft.com/office/powerpoint/2010/main" val="186991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5576" y="3284984"/>
            <a:ext cx="7772400" cy="1362075"/>
          </a:xfrm>
        </p:spPr>
        <p:txBody>
          <a:bodyPr anchor="t"/>
          <a:lstStyle>
            <a:lvl1pPr algn="l">
              <a:defRPr sz="4000" b="1" cap="all">
                <a:latin typeface="Gill Sans MT" panose="020B0502020104020203"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755576" y="17728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AE4277-B365-4CB3-8542-782468CAD973}" type="datetimeFigureOut">
              <a:rPr lang="en-GB" smtClean="0"/>
              <a:t>14/03/2017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F71FE2-52D8-402F-9703-BA5B6355E6A0}" type="slidenum">
              <a:rPr lang="en-GB" smtClean="0"/>
              <a:t>‹#›</a:t>
            </a:fld>
            <a:endParaRPr lang="en-GB"/>
          </a:p>
        </p:txBody>
      </p:sp>
    </p:spTree>
    <p:extLst>
      <p:ext uri="{BB962C8B-B14F-4D97-AF65-F5344CB8AC3E}">
        <p14:creationId xmlns:p14="http://schemas.microsoft.com/office/powerpoint/2010/main" val="1734021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anose="020B0502020104020203"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atin typeface="Gill Sans MT" panose="020B0502020104020203" pitchFamily="34" charset="0"/>
              </a:defRPr>
            </a:lvl1pPr>
            <a:lvl2pPr>
              <a:defRPr sz="2400">
                <a:latin typeface="Gill Sans MT" panose="020B0502020104020203" pitchFamily="34" charset="0"/>
              </a:defRPr>
            </a:lvl2pPr>
            <a:lvl3pPr>
              <a:defRPr sz="2000">
                <a:latin typeface="Gill Sans MT" panose="020B0502020104020203" pitchFamily="34" charset="0"/>
              </a:defRPr>
            </a:lvl3pPr>
            <a:lvl4pPr>
              <a:defRPr sz="1800">
                <a:latin typeface="Gill Sans MT" panose="020B0502020104020203" pitchFamily="34" charset="0"/>
              </a:defRPr>
            </a:lvl4pPr>
            <a:lvl5pPr>
              <a:defRPr sz="1800">
                <a:latin typeface="Gill Sans MT" panose="020B05020201040202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atin typeface="Gill Sans MT" panose="020B0502020104020203" pitchFamily="34" charset="0"/>
              </a:defRPr>
            </a:lvl1pPr>
            <a:lvl2pPr>
              <a:defRPr sz="2400">
                <a:latin typeface="Gill Sans MT" panose="020B0502020104020203" pitchFamily="34" charset="0"/>
              </a:defRPr>
            </a:lvl2pPr>
            <a:lvl3pPr>
              <a:defRPr sz="2000">
                <a:latin typeface="Gill Sans MT" panose="020B0502020104020203" pitchFamily="34" charset="0"/>
              </a:defRPr>
            </a:lvl3pPr>
            <a:lvl4pPr>
              <a:defRPr sz="1800">
                <a:latin typeface="Gill Sans MT" panose="020B0502020104020203" pitchFamily="34" charset="0"/>
              </a:defRPr>
            </a:lvl4pPr>
            <a:lvl5pPr>
              <a:defRPr sz="1800">
                <a:latin typeface="Gill Sans MT" panose="020B05020201040202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16AE4277-B365-4CB3-8542-782468CAD973}" type="datetimeFigureOut">
              <a:rPr lang="en-GB" smtClean="0"/>
              <a:t>14/03/2017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F71FE2-52D8-402F-9703-BA5B6355E6A0}" type="slidenum">
              <a:rPr lang="en-GB" smtClean="0"/>
              <a:t>‹#›</a:t>
            </a:fld>
            <a:endParaRPr lang="en-GB"/>
          </a:p>
        </p:txBody>
      </p:sp>
    </p:spTree>
    <p:extLst>
      <p:ext uri="{BB962C8B-B14F-4D97-AF65-F5344CB8AC3E}">
        <p14:creationId xmlns:p14="http://schemas.microsoft.com/office/powerpoint/2010/main" val="1647091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anose="020B0502020104020203"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Gill Sans MT" panose="020B0502020104020203" pitchFamily="34" charset="0"/>
              </a:defRPr>
            </a:lvl1pPr>
            <a:lvl2pPr>
              <a:defRPr sz="2000">
                <a:latin typeface="Gill Sans MT" panose="020B0502020104020203" pitchFamily="34" charset="0"/>
              </a:defRPr>
            </a:lvl2pPr>
            <a:lvl3pPr>
              <a:defRPr sz="1800">
                <a:latin typeface="Gill Sans MT" panose="020B0502020104020203" pitchFamily="34" charset="0"/>
              </a:defRPr>
            </a:lvl3pPr>
            <a:lvl4pPr>
              <a:defRPr sz="1600">
                <a:latin typeface="Gill Sans MT" panose="020B0502020104020203" pitchFamily="34" charset="0"/>
              </a:defRPr>
            </a:lvl4pPr>
            <a:lvl5pPr>
              <a:defRPr sz="1600">
                <a:latin typeface="Gill Sans MT" panose="020B0502020104020203"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Gill Sans MT" panose="020B0502020104020203" pitchFamily="34" charset="0"/>
              </a:defRPr>
            </a:lvl1pPr>
            <a:lvl2pPr>
              <a:defRPr sz="2000">
                <a:latin typeface="Gill Sans MT" panose="020B0502020104020203" pitchFamily="34" charset="0"/>
              </a:defRPr>
            </a:lvl2pPr>
            <a:lvl3pPr>
              <a:defRPr sz="1800">
                <a:latin typeface="Gill Sans MT" panose="020B0502020104020203" pitchFamily="34" charset="0"/>
              </a:defRPr>
            </a:lvl3pPr>
            <a:lvl4pPr>
              <a:defRPr sz="1600">
                <a:latin typeface="Gill Sans MT" panose="020B0502020104020203" pitchFamily="34" charset="0"/>
              </a:defRPr>
            </a:lvl4pPr>
            <a:lvl5pPr>
              <a:defRPr sz="1600">
                <a:latin typeface="Gill Sans MT" panose="020B0502020104020203"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p>
            <a:fld id="{16AE4277-B365-4CB3-8542-782468CAD973}" type="datetimeFigureOut">
              <a:rPr lang="en-GB" smtClean="0"/>
              <a:t>14/03/2017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F71FE2-52D8-402F-9703-BA5B6355E6A0}" type="slidenum">
              <a:rPr lang="en-GB" smtClean="0"/>
              <a:t>‹#›</a:t>
            </a:fld>
            <a:endParaRPr lang="en-GB"/>
          </a:p>
        </p:txBody>
      </p:sp>
    </p:spTree>
    <p:extLst>
      <p:ext uri="{BB962C8B-B14F-4D97-AF65-F5344CB8AC3E}">
        <p14:creationId xmlns:p14="http://schemas.microsoft.com/office/powerpoint/2010/main" val="3216784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anose="020B0502020104020203" pitchFamily="34" charset="0"/>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16AE4277-B365-4CB3-8542-782468CAD973}" type="datetimeFigureOut">
              <a:rPr lang="en-GB" smtClean="0"/>
              <a:t>14/03/2017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F71FE2-52D8-402F-9703-BA5B6355E6A0}" type="slidenum">
              <a:rPr lang="en-GB" smtClean="0"/>
              <a:t>‹#›</a:t>
            </a:fld>
            <a:endParaRPr lang="en-GB"/>
          </a:p>
        </p:txBody>
      </p:sp>
    </p:spTree>
    <p:extLst>
      <p:ext uri="{BB962C8B-B14F-4D97-AF65-F5344CB8AC3E}">
        <p14:creationId xmlns:p14="http://schemas.microsoft.com/office/powerpoint/2010/main" val="3884948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AE4277-B365-4CB3-8542-782468CAD973}" type="datetimeFigureOut">
              <a:rPr lang="en-GB" smtClean="0"/>
              <a:t>14/03/2017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F71FE2-52D8-402F-9703-BA5B6355E6A0}" type="slidenum">
              <a:rPr lang="en-GB" smtClean="0"/>
              <a:t>‹#›</a:t>
            </a:fld>
            <a:endParaRPr lang="en-GB"/>
          </a:p>
        </p:txBody>
      </p:sp>
    </p:spTree>
    <p:extLst>
      <p:ext uri="{BB962C8B-B14F-4D97-AF65-F5344CB8AC3E}">
        <p14:creationId xmlns:p14="http://schemas.microsoft.com/office/powerpoint/2010/main" val="2063797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Gill Sans MT" panose="020B0502020104020203"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atin typeface="Gill Sans MT" panose="020B0502020104020203" pitchFamily="34" charset="0"/>
              </a:defRPr>
            </a:lvl1pPr>
            <a:lvl2pPr>
              <a:defRPr sz="2800">
                <a:latin typeface="Gill Sans MT" panose="020B0502020104020203" pitchFamily="34" charset="0"/>
              </a:defRPr>
            </a:lvl2pPr>
            <a:lvl3pPr>
              <a:defRPr sz="2400">
                <a:latin typeface="Gill Sans MT" panose="020B0502020104020203" pitchFamily="34" charset="0"/>
              </a:defRPr>
            </a:lvl3pPr>
            <a:lvl4pPr>
              <a:defRPr sz="2000">
                <a:latin typeface="Gill Sans MT" panose="020B0502020104020203" pitchFamily="34" charset="0"/>
              </a:defRPr>
            </a:lvl4pPr>
            <a:lvl5pPr>
              <a:defRPr sz="2000">
                <a:latin typeface="Gill Sans MT" panose="020B0502020104020203"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AE4277-B365-4CB3-8542-782468CAD973}" type="datetimeFigureOut">
              <a:rPr lang="en-GB" smtClean="0"/>
              <a:t>14/03/2017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F71FE2-52D8-402F-9703-BA5B6355E6A0}" type="slidenum">
              <a:rPr lang="en-GB" smtClean="0"/>
              <a:t>‹#›</a:t>
            </a:fld>
            <a:endParaRPr lang="en-GB"/>
          </a:p>
        </p:txBody>
      </p:sp>
    </p:spTree>
    <p:extLst>
      <p:ext uri="{BB962C8B-B14F-4D97-AF65-F5344CB8AC3E}">
        <p14:creationId xmlns:p14="http://schemas.microsoft.com/office/powerpoint/2010/main" val="232912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Gill Sans MT" panose="020B0502020104020203" pitchFamily="34" charset="0"/>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AE4277-B365-4CB3-8542-782468CAD973}" type="datetimeFigureOut">
              <a:rPr lang="en-GB" smtClean="0"/>
              <a:t>14/03/2017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F71FE2-52D8-402F-9703-BA5B6355E6A0}" type="slidenum">
              <a:rPr lang="en-GB" smtClean="0"/>
              <a:t>‹#›</a:t>
            </a:fld>
            <a:endParaRPr lang="en-GB"/>
          </a:p>
        </p:txBody>
      </p:sp>
    </p:spTree>
    <p:extLst>
      <p:ext uri="{BB962C8B-B14F-4D97-AF65-F5344CB8AC3E}">
        <p14:creationId xmlns:p14="http://schemas.microsoft.com/office/powerpoint/2010/main" val="1376292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E4277-B365-4CB3-8542-782468CAD973}" type="datetimeFigureOut">
              <a:rPr lang="en-GB" smtClean="0"/>
              <a:t>14/03/2017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71FE2-52D8-402F-9703-BA5B6355E6A0}" type="slidenum">
              <a:rPr lang="en-GB" smtClean="0"/>
              <a:t>‹#›</a:t>
            </a:fld>
            <a:endParaRPr lang="en-GB"/>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2292343"/>
            <a:ext cx="9144000" cy="4572001"/>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 y="1375"/>
            <a:ext cx="9144000" cy="2299421"/>
          </a:xfrm>
          <a:prstGeom prst="rect">
            <a:avLst/>
          </a:prstGeom>
        </p:spPr>
      </p:pic>
    </p:spTree>
    <p:extLst>
      <p:ext uri="{BB962C8B-B14F-4D97-AF65-F5344CB8AC3E}">
        <p14:creationId xmlns:p14="http://schemas.microsoft.com/office/powerpoint/2010/main" val="1579895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11.jp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t>Migrants, </a:t>
            </a:r>
            <a:r>
              <a:rPr lang="en-GB" b="1" dirty="0" smtClean="0"/>
              <a:t>Precarious Employment </a:t>
            </a:r>
            <a:r>
              <a:rPr lang="en-GB" b="1" dirty="0"/>
              <a:t>and </a:t>
            </a:r>
            <a:r>
              <a:rPr lang="en-GB" b="1" dirty="0" smtClean="0"/>
              <a:t>Workers</a:t>
            </a:r>
            <a:r>
              <a:rPr lang="en-GB" b="1" dirty="0"/>
              <a:t>’ </a:t>
            </a:r>
            <a:r>
              <a:rPr lang="en-GB" b="1" dirty="0" smtClean="0"/>
              <a:t>Rights</a:t>
            </a:r>
            <a:endParaRPr lang="en-GB" b="1" dirty="0"/>
          </a:p>
        </p:txBody>
      </p:sp>
      <p:sp>
        <p:nvSpPr>
          <p:cNvPr id="3" name="Subtitle 2"/>
          <p:cNvSpPr>
            <a:spLocks noGrp="1"/>
          </p:cNvSpPr>
          <p:nvPr>
            <p:ph type="subTitle" idx="1"/>
          </p:nvPr>
        </p:nvSpPr>
        <p:spPr>
          <a:xfrm>
            <a:off x="1331640" y="3717032"/>
            <a:ext cx="6400800" cy="720080"/>
          </a:xfrm>
        </p:spPr>
        <p:txBody>
          <a:bodyPr/>
          <a:lstStyle/>
          <a:p>
            <a:r>
              <a:rPr lang="en-GB" dirty="0" smtClean="0">
                <a:solidFill>
                  <a:schemeClr val="tx1"/>
                </a:solidFill>
              </a:rPr>
              <a:t>Owen Espley – War on Want</a:t>
            </a:r>
            <a:endParaRPr lang="en-GB" dirty="0">
              <a:solidFill>
                <a:schemeClr val="tx1"/>
              </a:solidFill>
            </a:endParaRPr>
          </a:p>
        </p:txBody>
      </p:sp>
    </p:spTree>
    <p:extLst>
      <p:ext uri="{BB962C8B-B14F-4D97-AF65-F5344CB8AC3E}">
        <p14:creationId xmlns:p14="http://schemas.microsoft.com/office/powerpoint/2010/main" val="4042406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End Precarious Contracts</a:t>
            </a:r>
            <a:endParaRPr lang="en-GB" b="1" dirty="0"/>
          </a:p>
        </p:txBody>
      </p:sp>
      <p:sp>
        <p:nvSpPr>
          <p:cNvPr id="3" name="Content Placeholder 2"/>
          <p:cNvSpPr>
            <a:spLocks noGrp="1"/>
          </p:cNvSpPr>
          <p:nvPr>
            <p:ph sz="half" idx="1"/>
          </p:nvPr>
        </p:nvSpPr>
        <p:spPr/>
        <p:txBody>
          <a:bodyPr>
            <a:normAutofit/>
          </a:bodyPr>
          <a:lstStyle/>
          <a:p>
            <a:r>
              <a:rPr lang="en-GB" dirty="0" smtClean="0"/>
              <a:t>Highlight workplace abuse </a:t>
            </a:r>
            <a:endParaRPr lang="en-GB" dirty="0" smtClean="0"/>
          </a:p>
          <a:p>
            <a:r>
              <a:rPr lang="en-GB" dirty="0" smtClean="0"/>
              <a:t>Mobilise in support of workers</a:t>
            </a:r>
          </a:p>
          <a:p>
            <a:r>
              <a:rPr lang="en-GB" dirty="0" smtClean="0"/>
              <a:t>Expose exploitation</a:t>
            </a:r>
          </a:p>
          <a:p>
            <a:pPr lvl="2"/>
            <a:endParaRPr lang="en-GB"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72200" y="1628800"/>
            <a:ext cx="2160241" cy="2880321"/>
          </a:xfrm>
        </p:spPr>
      </p:pic>
    </p:spTree>
    <p:extLst>
      <p:ext uri="{BB962C8B-B14F-4D97-AF65-F5344CB8AC3E}">
        <p14:creationId xmlns:p14="http://schemas.microsoft.com/office/powerpoint/2010/main" val="2452185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Migrant Worker Rights</a:t>
            </a:r>
            <a:endParaRPr lang="en-GB" b="1" dirty="0"/>
          </a:p>
        </p:txBody>
      </p:sp>
      <p:sp>
        <p:nvSpPr>
          <p:cNvPr id="3" name="Content Placeholder 2"/>
          <p:cNvSpPr>
            <a:spLocks noGrp="1"/>
          </p:cNvSpPr>
          <p:nvPr>
            <p:ph idx="1"/>
          </p:nvPr>
        </p:nvSpPr>
        <p:spPr/>
        <p:txBody>
          <a:bodyPr>
            <a:normAutofit fontScale="62500" lnSpcReduction="20000"/>
          </a:bodyPr>
          <a:lstStyle/>
          <a:p>
            <a:r>
              <a:rPr lang="en-GB" b="1" dirty="0" smtClean="0"/>
              <a:t>Right to Work</a:t>
            </a:r>
          </a:p>
          <a:p>
            <a:pPr lvl="1"/>
            <a:r>
              <a:rPr lang="en-GB" dirty="0" smtClean="0"/>
              <a:t>Right to work for asylum seekers</a:t>
            </a:r>
          </a:p>
          <a:p>
            <a:pPr lvl="1"/>
            <a:r>
              <a:rPr lang="en-GB" dirty="0" smtClean="0"/>
              <a:t>Decriminalisation of working</a:t>
            </a:r>
          </a:p>
          <a:p>
            <a:pPr lvl="1"/>
            <a:r>
              <a:rPr lang="en-GB" dirty="0" smtClean="0"/>
              <a:t>Separation of labour rights enforcement from immigration enforcement. </a:t>
            </a:r>
          </a:p>
          <a:p>
            <a:pPr lvl="0"/>
            <a:r>
              <a:rPr lang="en-GB" b="1" dirty="0" smtClean="0"/>
              <a:t>Equal Social &amp; Labour Rights</a:t>
            </a:r>
          </a:p>
          <a:p>
            <a:pPr lvl="1"/>
            <a:r>
              <a:rPr lang="en-GB" dirty="0" smtClean="0"/>
              <a:t>Labour rights largely similar on paper </a:t>
            </a:r>
          </a:p>
          <a:p>
            <a:pPr lvl="1"/>
            <a:r>
              <a:rPr lang="en-GB" dirty="0" smtClean="0"/>
              <a:t>Non-EEA migrants (right to change job restricted, NHS charging </a:t>
            </a:r>
            <a:r>
              <a:rPr lang="en-GB" dirty="0" err="1" smtClean="0"/>
              <a:t>etc</a:t>
            </a:r>
            <a:r>
              <a:rPr lang="en-GB" dirty="0" smtClean="0"/>
              <a:t> </a:t>
            </a:r>
            <a:r>
              <a:rPr lang="en-GB" dirty="0" err="1" smtClean="0"/>
              <a:t>etc</a:t>
            </a:r>
            <a:r>
              <a:rPr lang="en-GB" dirty="0" smtClean="0"/>
              <a:t>) </a:t>
            </a:r>
          </a:p>
          <a:p>
            <a:pPr lvl="1"/>
            <a:r>
              <a:rPr lang="en-GB" dirty="0" smtClean="0"/>
              <a:t>Post-Brexit migration system is a threat </a:t>
            </a:r>
          </a:p>
          <a:p>
            <a:pPr lvl="0"/>
            <a:r>
              <a:rPr lang="en-GB" b="1" dirty="0" smtClean="0"/>
              <a:t>End to Criminalising Communities</a:t>
            </a:r>
          </a:p>
          <a:p>
            <a:pPr lvl="1"/>
            <a:r>
              <a:rPr lang="en-GB" dirty="0" smtClean="0"/>
              <a:t>Internal border control: </a:t>
            </a:r>
          </a:p>
          <a:p>
            <a:pPr lvl="2"/>
            <a:r>
              <a:rPr lang="en-GB" dirty="0" smtClean="0"/>
              <a:t>Right to rent</a:t>
            </a:r>
          </a:p>
          <a:p>
            <a:pPr lvl="2"/>
            <a:r>
              <a:rPr lang="en-GB" dirty="0" smtClean="0"/>
              <a:t>NHS charging</a:t>
            </a:r>
          </a:p>
          <a:p>
            <a:pPr lvl="2"/>
            <a:r>
              <a:rPr lang="en-GB" dirty="0" smtClean="0"/>
              <a:t>Immigration raids</a:t>
            </a:r>
          </a:p>
          <a:p>
            <a:pPr lvl="2"/>
            <a:r>
              <a:rPr lang="en-GB" dirty="0" smtClean="0"/>
              <a:t>Ending detention. </a:t>
            </a:r>
          </a:p>
          <a:p>
            <a:endParaRPr lang="en-GB" dirty="0"/>
          </a:p>
        </p:txBody>
      </p:sp>
    </p:spTree>
    <p:extLst>
      <p:ext uri="{BB962C8B-B14F-4D97-AF65-F5344CB8AC3E}">
        <p14:creationId xmlns:p14="http://schemas.microsoft.com/office/powerpoint/2010/main" val="126559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5748" y="2784376"/>
            <a:ext cx="1471025" cy="196947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63760"/>
            <a:ext cx="3851920" cy="2303599"/>
          </a:xfrm>
          <a:prstGeom prst="rect">
            <a:avLst/>
          </a:prstGeom>
        </p:spPr>
      </p:pic>
      <p:sp>
        <p:nvSpPr>
          <p:cNvPr id="2" name="Title 1"/>
          <p:cNvSpPr>
            <a:spLocks noGrp="1"/>
          </p:cNvSpPr>
          <p:nvPr>
            <p:ph type="title"/>
          </p:nvPr>
        </p:nvSpPr>
        <p:spPr/>
        <p:txBody>
          <a:bodyPr/>
          <a:lstStyle/>
          <a:p>
            <a:endParaRPr lang="en-GB" dirty="0"/>
          </a:p>
        </p:txBody>
      </p:sp>
      <p:pic>
        <p:nvPicPr>
          <p:cNvPr id="5" name="Content Placeholder 4"/>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5364087" y="188640"/>
            <a:ext cx="3750455" cy="2812841"/>
          </a:xfrm>
        </p:spPr>
      </p:pic>
      <p:pic>
        <p:nvPicPr>
          <p:cNvPr id="6" name="Content Placeholder 5"/>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612576" y="-273440"/>
            <a:ext cx="2832821" cy="3777095"/>
          </a:xfr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80339" y="1988840"/>
            <a:ext cx="3035829" cy="2276872"/>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1520" y="3448698"/>
            <a:ext cx="2409732" cy="3212976"/>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09731" y="3933056"/>
            <a:ext cx="4856088" cy="3642066"/>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07499" y="4509120"/>
            <a:ext cx="3136499" cy="2352374"/>
          </a:xfrm>
          <a:prstGeom prst="rect">
            <a:avLst/>
          </a:prstGeom>
        </p:spPr>
      </p:pic>
    </p:spTree>
    <p:extLst>
      <p:ext uri="{BB962C8B-B14F-4D97-AF65-F5344CB8AC3E}">
        <p14:creationId xmlns:p14="http://schemas.microsoft.com/office/powerpoint/2010/main" val="399588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nodePh="1">
                                  <p:stCondLst>
                                    <p:cond delay="0"/>
                                  </p:stCondLst>
                                  <p:endCondLst>
                                    <p:cond evt="begin" delay="0">
                                      <p:tn val="17"/>
                                    </p:cond>
                                  </p:end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TUC </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1560" y="499573"/>
            <a:ext cx="1897782" cy="3373835"/>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5561" y="1492920"/>
            <a:ext cx="1388752" cy="2468893"/>
          </a:xfrm>
          <a:prstGeom prst="rect">
            <a:avLst/>
          </a:prstGeom>
        </p:spPr>
      </p:pic>
      <p:pic>
        <p:nvPicPr>
          <p:cNvPr id="6"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6216" y="1013509"/>
            <a:ext cx="1918936" cy="341144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3728" y="4149080"/>
            <a:ext cx="3752418" cy="2110735"/>
          </a:xfrm>
          <a:prstGeom prst="rect">
            <a:avLst/>
          </a:prstGeom>
        </p:spPr>
      </p:pic>
    </p:spTree>
    <p:extLst>
      <p:ext uri="{BB962C8B-B14F-4D97-AF65-F5344CB8AC3E}">
        <p14:creationId xmlns:p14="http://schemas.microsoft.com/office/powerpoint/2010/main" val="3578826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Byron Burgers</a:t>
            </a:r>
            <a:endParaRPr lang="en-GB" dirty="0"/>
          </a:p>
        </p:txBody>
      </p:sp>
      <p:sp>
        <p:nvSpPr>
          <p:cNvPr id="3" name="Content Placeholder 2"/>
          <p:cNvSpPr>
            <a:spLocks noGrp="1"/>
          </p:cNvSpPr>
          <p:nvPr>
            <p:ph idx="1"/>
          </p:nvPr>
        </p:nvSpPr>
        <p:spPr>
          <a:xfrm>
            <a:off x="457200" y="1600200"/>
            <a:ext cx="3538736" cy="4525963"/>
          </a:xfrm>
        </p:spPr>
        <p:txBody>
          <a:bodyPr>
            <a:normAutofit/>
          </a:bodyPr>
          <a:lstStyle/>
          <a:p>
            <a:r>
              <a:rPr lang="en-GB" dirty="0" smtClean="0"/>
              <a:t>Highlights migration regimes impact on workplace</a:t>
            </a:r>
            <a:endParaRPr lang="en-GB" dirty="0" smtClean="0"/>
          </a:p>
          <a:p>
            <a:r>
              <a:rPr lang="en-GB" dirty="0" smtClean="0"/>
              <a:t>Responding to community campaigns. </a:t>
            </a:r>
          </a:p>
        </p:txBody>
      </p:sp>
      <p:pic>
        <p:nvPicPr>
          <p:cNvPr id="1026" name="Picture 2" descr="http://images.waronwant.org/sites/default/files/styles/gallery_image/public/IMG_2801.JPG?itok=PYfLrOX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045" y="1844824"/>
            <a:ext cx="3514362" cy="2635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141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FastFoodWorkers</a:t>
            </a:r>
            <a:r>
              <a:rPr lang="en-GB" dirty="0" smtClean="0"/>
              <a:t> on 1DayWithoutUs</a:t>
            </a:r>
            <a:endParaRPr lang="en-GB" dirty="0"/>
          </a:p>
        </p:txBody>
      </p:sp>
      <p:sp>
        <p:nvSpPr>
          <p:cNvPr id="6" name="Text Placeholder 5"/>
          <p:cNvSpPr>
            <a:spLocks noGrp="1"/>
          </p:cNvSpPr>
          <p:nvPr>
            <p:ph type="body" sz="half" idx="2"/>
          </p:nvPr>
        </p:nvSpPr>
        <p:spPr/>
        <p:txBody>
          <a:bodyPr/>
          <a:lstStyle/>
          <a:p>
            <a:r>
              <a:rPr lang="en-GB" dirty="0" err="1" smtClean="0"/>
              <a:t>Fastfood</a:t>
            </a:r>
            <a:r>
              <a:rPr lang="en-GB" dirty="0" smtClean="0"/>
              <a:t> workers take action as part of 1DayWithoutUs to demand £10/hr for all </a:t>
            </a:r>
            <a:r>
              <a:rPr lang="en-GB" dirty="0" err="1" smtClean="0"/>
              <a:t>fastfood</a:t>
            </a:r>
            <a:r>
              <a:rPr lang="en-GB" dirty="0" smtClean="0"/>
              <a:t> workers. </a:t>
            </a:r>
            <a:endParaRPr lang="en-GB" dirty="0"/>
          </a:p>
        </p:txBody>
      </p:sp>
      <p:pic>
        <p:nvPicPr>
          <p:cNvPr id="9" name="Picture Placeholder 8"/>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5556" r="5556"/>
          <a:stretch>
            <a:fillRect/>
          </a:stretch>
        </p:blipFill>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20" y="3856957"/>
            <a:ext cx="1503059" cy="858891"/>
          </a:xfrm>
          <a:prstGeom prst="rect">
            <a:avLst/>
          </a:prstGeom>
        </p:spPr>
      </p:pic>
    </p:spTree>
    <p:extLst>
      <p:ext uri="{BB962C8B-B14F-4D97-AF65-F5344CB8AC3E}">
        <p14:creationId xmlns:p14="http://schemas.microsoft.com/office/powerpoint/2010/main" val="1212346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What’s Next</a:t>
            </a:r>
            <a:endParaRPr lang="en-GB" b="1" dirty="0"/>
          </a:p>
        </p:txBody>
      </p:sp>
      <p:sp>
        <p:nvSpPr>
          <p:cNvPr id="3" name="Content Placeholder 2"/>
          <p:cNvSpPr>
            <a:spLocks noGrp="1"/>
          </p:cNvSpPr>
          <p:nvPr>
            <p:ph sz="half" idx="1"/>
          </p:nvPr>
        </p:nvSpPr>
        <p:spPr/>
        <p:txBody>
          <a:bodyPr>
            <a:normAutofit/>
          </a:bodyPr>
          <a:lstStyle/>
          <a:p>
            <a:r>
              <a:rPr lang="en-GB" dirty="0" smtClean="0"/>
              <a:t>Respond to worker &amp; migrant led campaigns</a:t>
            </a:r>
          </a:p>
          <a:p>
            <a:r>
              <a:rPr lang="en-GB" dirty="0" smtClean="0"/>
              <a:t>Expose the migration system’s erosion of  workers’ rights </a:t>
            </a:r>
          </a:p>
          <a:p>
            <a:r>
              <a:rPr lang="en-GB" dirty="0" smtClean="0"/>
              <a:t>Explore new ways for supporters to take action</a:t>
            </a:r>
          </a:p>
          <a:p>
            <a:endParaRPr lang="en-GB" dirty="0" smtClean="0"/>
          </a:p>
          <a:p>
            <a:endParaRPr lang="en-GB" dirty="0" smtClean="0"/>
          </a:p>
          <a:p>
            <a:pPr marL="457200" lvl="1" indent="0">
              <a:buNone/>
            </a:pPr>
            <a:endParaRPr lang="en-GB" dirty="0"/>
          </a:p>
        </p:txBody>
      </p:sp>
      <p:sp>
        <p:nvSpPr>
          <p:cNvPr id="4" name="Content Placeholder 3"/>
          <p:cNvSpPr>
            <a:spLocks noGrp="1"/>
          </p:cNvSpPr>
          <p:nvPr>
            <p:ph sz="half" idx="2"/>
          </p:nvPr>
        </p:nvSpPr>
        <p:spPr/>
        <p:txBody>
          <a:bodyPr>
            <a:normAutofit/>
          </a:bodyPr>
          <a:lstStyle/>
          <a:p>
            <a:endParaRPr lang="en-GB"/>
          </a:p>
        </p:txBody>
      </p:sp>
      <p:pic>
        <p:nvPicPr>
          <p:cNvPr id="4098" name="Picture 2" descr="https://static.standard.co.uk/s3fs-public/thumbnails/image/2016/08/12/19/deliveroo-strik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5995" y="1556792"/>
            <a:ext cx="4212469"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485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65898"/>
            <a:ext cx="9133453" cy="6088969"/>
          </a:xfrm>
          <a:prstGeom prst="rect">
            <a:avLst/>
          </a:prstGeom>
        </p:spPr>
      </p:pic>
      <p:sp>
        <p:nvSpPr>
          <p:cNvPr id="4" name="Title 3"/>
          <p:cNvSpPr>
            <a:spLocks noGrp="1"/>
          </p:cNvSpPr>
          <p:nvPr>
            <p:ph type="title"/>
          </p:nvPr>
        </p:nvSpPr>
        <p:spPr>
          <a:xfrm>
            <a:off x="0" y="-10053"/>
            <a:ext cx="9144000" cy="1362075"/>
          </a:xfrm>
        </p:spPr>
        <p:txBody>
          <a:bodyPr/>
          <a:lstStyle/>
          <a:p>
            <a:pPr algn="ctr"/>
            <a:r>
              <a:rPr lang="en-GB" dirty="0" smtClean="0"/>
              <a:t>The End </a:t>
            </a:r>
            <a:endParaRPr lang="en-GB" dirty="0"/>
          </a:p>
        </p:txBody>
      </p:sp>
      <p:sp>
        <p:nvSpPr>
          <p:cNvPr id="5" name="Text Placeholder 4"/>
          <p:cNvSpPr>
            <a:spLocks noGrp="1"/>
          </p:cNvSpPr>
          <p:nvPr>
            <p:ph type="body" idx="1"/>
          </p:nvPr>
        </p:nvSpPr>
        <p:spPr/>
        <p:txBody>
          <a:bodyPr/>
          <a:lstStyle/>
          <a:p>
            <a:endParaRPr lang="en-GB" dirty="0" smtClean="0">
              <a:solidFill>
                <a:schemeClr val="tx1"/>
              </a:solidFill>
            </a:endParaRPr>
          </a:p>
        </p:txBody>
      </p:sp>
    </p:spTree>
    <p:extLst>
      <p:ext uri="{BB962C8B-B14F-4D97-AF65-F5344CB8AC3E}">
        <p14:creationId xmlns:p14="http://schemas.microsoft.com/office/powerpoint/2010/main" val="321377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Contents</a:t>
            </a:r>
            <a:endParaRPr lang="en-GB" b="1" dirty="0"/>
          </a:p>
        </p:txBody>
      </p:sp>
      <p:sp>
        <p:nvSpPr>
          <p:cNvPr id="6" name="Content Placeholder 5"/>
          <p:cNvSpPr>
            <a:spLocks noGrp="1"/>
          </p:cNvSpPr>
          <p:nvPr>
            <p:ph sz="half" idx="1"/>
          </p:nvPr>
        </p:nvSpPr>
        <p:spPr/>
        <p:txBody>
          <a:bodyPr/>
          <a:lstStyle/>
          <a:p>
            <a:pPr marL="514350" indent="-514350">
              <a:buFont typeface="+mj-lt"/>
              <a:buAutoNum type="arabicPeriod"/>
            </a:pPr>
            <a:r>
              <a:rPr lang="en-GB" dirty="0" smtClean="0"/>
              <a:t>Context:  </a:t>
            </a:r>
          </a:p>
          <a:p>
            <a:pPr marL="514350" indent="-514350">
              <a:buFont typeface="+mj-lt"/>
              <a:buAutoNum type="arabicPeriod"/>
            </a:pPr>
            <a:r>
              <a:rPr lang="en-GB" dirty="0" smtClean="0"/>
              <a:t>Campaign Approach</a:t>
            </a:r>
          </a:p>
          <a:p>
            <a:pPr marL="514350" indent="-514350">
              <a:buFont typeface="+mj-lt"/>
              <a:buAutoNum type="arabicPeriod"/>
            </a:pPr>
            <a:r>
              <a:rPr lang="en-GB" dirty="0" smtClean="0"/>
              <a:t>Campaign Actions </a:t>
            </a:r>
          </a:p>
          <a:p>
            <a:pPr marL="514350" indent="-514350">
              <a:buFont typeface="+mj-lt"/>
              <a:buAutoNum type="arabicPeriod"/>
            </a:pPr>
            <a:r>
              <a:rPr lang="en-GB" dirty="0" smtClean="0"/>
              <a:t>Next steps… </a:t>
            </a:r>
          </a:p>
          <a:p>
            <a:pPr marL="514350" indent="-514350">
              <a:buFont typeface="+mj-lt"/>
              <a:buAutoNum type="arabicPeriod"/>
            </a:pPr>
            <a:endParaRPr lang="en-GB" dirty="0"/>
          </a:p>
        </p:txBody>
      </p:sp>
      <p:sp>
        <p:nvSpPr>
          <p:cNvPr id="7" name="Content Placeholder 6"/>
          <p:cNvSpPr>
            <a:spLocks noGrp="1"/>
          </p:cNvSpPr>
          <p:nvPr>
            <p:ph sz="half" idx="2"/>
          </p:nvPr>
        </p:nvSpPr>
        <p:spPr/>
        <p:txBody>
          <a:bodyPr/>
          <a:lstStyle/>
          <a:p>
            <a:endParaRPr lang="en-GB" dirty="0"/>
          </a:p>
        </p:txBody>
      </p:sp>
    </p:spTree>
    <p:extLst>
      <p:ext uri="{BB962C8B-B14F-4D97-AF65-F5344CB8AC3E}">
        <p14:creationId xmlns:p14="http://schemas.microsoft.com/office/powerpoint/2010/main" val="2282939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Embedding Hierarchies </a:t>
            </a:r>
            <a:endParaRPr lang="en-GB" b="1" dirty="0"/>
          </a:p>
        </p:txBody>
      </p:sp>
      <p:sp>
        <p:nvSpPr>
          <p:cNvPr id="5" name="Content Placeholder 4"/>
          <p:cNvSpPr>
            <a:spLocks noGrp="1"/>
          </p:cNvSpPr>
          <p:nvPr>
            <p:ph idx="1"/>
          </p:nvPr>
        </p:nvSpPr>
        <p:spPr/>
        <p:txBody>
          <a:bodyPr>
            <a:normAutofit fontScale="92500" lnSpcReduction="10000"/>
          </a:bodyPr>
          <a:lstStyle/>
          <a:p>
            <a:r>
              <a:rPr lang="en-GB" dirty="0" smtClean="0"/>
              <a:t>The Issues: </a:t>
            </a:r>
          </a:p>
          <a:p>
            <a:pPr lvl="1"/>
            <a:r>
              <a:rPr lang="en-GB" dirty="0" smtClean="0"/>
              <a:t>Post-Brexit: </a:t>
            </a:r>
            <a:r>
              <a:rPr lang="en-GB" dirty="0" smtClean="0"/>
              <a:t>racist attacks and new </a:t>
            </a:r>
            <a:r>
              <a:rPr lang="en-GB" dirty="0" smtClean="0"/>
              <a:t>migration regime</a:t>
            </a:r>
          </a:p>
          <a:p>
            <a:pPr lvl="1"/>
            <a:r>
              <a:rPr lang="en-GB" dirty="0" smtClean="0"/>
              <a:t>Growth of insecure work</a:t>
            </a:r>
          </a:p>
          <a:p>
            <a:r>
              <a:rPr lang="en-GB" dirty="0" smtClean="0"/>
              <a:t>Context: </a:t>
            </a:r>
          </a:p>
          <a:p>
            <a:pPr lvl="1"/>
            <a:r>
              <a:rPr lang="en-GB" dirty="0"/>
              <a:t>Austerity and </a:t>
            </a:r>
            <a:r>
              <a:rPr lang="en-GB" dirty="0" smtClean="0"/>
              <a:t>privatisation</a:t>
            </a:r>
          </a:p>
          <a:p>
            <a:pPr lvl="1"/>
            <a:r>
              <a:rPr lang="en-GB" dirty="0"/>
              <a:t>Erosion of </a:t>
            </a:r>
            <a:r>
              <a:rPr lang="en-GB" dirty="0" smtClean="0"/>
              <a:t>universality</a:t>
            </a:r>
          </a:p>
          <a:p>
            <a:r>
              <a:rPr lang="en-GB" dirty="0" smtClean="0"/>
              <a:t>Threat: </a:t>
            </a:r>
          </a:p>
          <a:p>
            <a:pPr lvl="1"/>
            <a:r>
              <a:rPr lang="en-GB" dirty="0" smtClean="0"/>
              <a:t>Response to insecurity is to protect national, racial and gendered privileges.</a:t>
            </a:r>
          </a:p>
          <a:p>
            <a:pPr lvl="1"/>
            <a:endParaRPr lang="en-GB" dirty="0" smtClean="0"/>
          </a:p>
          <a:p>
            <a:pPr lvl="1"/>
            <a:endParaRPr lang="en-GB" dirty="0" smtClean="0"/>
          </a:p>
          <a:p>
            <a:pPr lvl="1"/>
            <a:endParaRPr lang="en-GB" dirty="0" smtClean="0"/>
          </a:p>
          <a:p>
            <a:pPr lvl="1"/>
            <a:endParaRPr lang="en-GB" dirty="0" smtClean="0"/>
          </a:p>
          <a:p>
            <a:endParaRPr lang="en-GB" dirty="0" smtClean="0"/>
          </a:p>
          <a:p>
            <a:endParaRPr lang="en-GB" dirty="0"/>
          </a:p>
        </p:txBody>
      </p:sp>
    </p:spTree>
    <p:extLst>
      <p:ext uri="{BB962C8B-B14F-4D97-AF65-F5344CB8AC3E}">
        <p14:creationId xmlns:p14="http://schemas.microsoft.com/office/powerpoint/2010/main" val="4001792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Hierarchy of Employee Contracts</a:t>
            </a:r>
            <a:endParaRPr lang="en-GB" b="1" dirty="0"/>
          </a:p>
        </p:txBody>
      </p:sp>
      <p:sp>
        <p:nvSpPr>
          <p:cNvPr id="3" name="Content Placeholder 2"/>
          <p:cNvSpPr>
            <a:spLocks noGrp="1"/>
          </p:cNvSpPr>
          <p:nvPr>
            <p:ph sz="half" idx="1"/>
          </p:nvPr>
        </p:nvSpPr>
        <p:spPr/>
        <p:txBody>
          <a:bodyPr/>
          <a:lstStyle/>
          <a:p>
            <a:pPr marL="514350" indent="-514350">
              <a:buFont typeface="+mj-lt"/>
              <a:buAutoNum type="arabicPeriod"/>
            </a:pPr>
            <a:r>
              <a:rPr lang="en-GB" dirty="0" smtClean="0"/>
              <a:t>Employee</a:t>
            </a:r>
          </a:p>
          <a:p>
            <a:pPr marL="514350" indent="-514350">
              <a:buFont typeface="+mj-lt"/>
              <a:buAutoNum type="arabicPeriod"/>
            </a:pPr>
            <a:r>
              <a:rPr lang="en-GB" dirty="0" smtClean="0"/>
              <a:t>Zero Hours</a:t>
            </a:r>
          </a:p>
          <a:p>
            <a:pPr marL="514350" indent="-514350">
              <a:buFont typeface="+mj-lt"/>
              <a:buAutoNum type="arabicPeriod"/>
            </a:pPr>
            <a:r>
              <a:rPr lang="en-GB" dirty="0" smtClean="0"/>
              <a:t>“Worker” e.g.  agency workers</a:t>
            </a:r>
          </a:p>
          <a:p>
            <a:pPr marL="514350" indent="-514350">
              <a:buFont typeface="+mj-lt"/>
              <a:buAutoNum type="arabicPeriod"/>
            </a:pPr>
            <a:r>
              <a:rPr lang="en-GB" dirty="0" smtClean="0"/>
              <a:t>Bogus self-employment / “gig economy” </a:t>
            </a:r>
            <a:endParaRPr lang="en-GB"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04048" y="1772816"/>
            <a:ext cx="3628043" cy="2520280"/>
          </a:xfrm>
        </p:spPr>
      </p:pic>
    </p:spTree>
    <p:extLst>
      <p:ext uri="{BB962C8B-B14F-4D97-AF65-F5344CB8AC3E}">
        <p14:creationId xmlns:p14="http://schemas.microsoft.com/office/powerpoint/2010/main" val="2901287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Hierarchy of migration status for workers</a:t>
            </a:r>
            <a:endParaRPr lang="en-GB" b="1" dirty="0"/>
          </a:p>
        </p:txBody>
      </p:sp>
      <p:sp>
        <p:nvSpPr>
          <p:cNvPr id="3" name="Content Placeholder 2"/>
          <p:cNvSpPr>
            <a:spLocks noGrp="1"/>
          </p:cNvSpPr>
          <p:nvPr>
            <p:ph sz="half" idx="1"/>
          </p:nvPr>
        </p:nvSpPr>
        <p:spPr/>
        <p:txBody>
          <a:bodyPr>
            <a:normAutofit fontScale="92500" lnSpcReduction="20000"/>
          </a:bodyPr>
          <a:lstStyle/>
          <a:p>
            <a:pPr marL="514350" indent="-514350">
              <a:buFont typeface="+mj-lt"/>
              <a:buAutoNum type="arabicPeriod"/>
            </a:pPr>
            <a:r>
              <a:rPr lang="en-GB" sz="2800" b="1" dirty="0" smtClean="0"/>
              <a:t>UK Citizen </a:t>
            </a:r>
          </a:p>
          <a:p>
            <a:pPr marL="514350" indent="-514350">
              <a:buFont typeface="+mj-lt"/>
              <a:buAutoNum type="arabicPeriod"/>
            </a:pPr>
            <a:r>
              <a:rPr lang="en-GB" sz="2800" b="1" dirty="0" smtClean="0"/>
              <a:t>Right to work attached to migrant </a:t>
            </a:r>
            <a:r>
              <a:rPr lang="en-GB" sz="2800" dirty="0" smtClean="0"/>
              <a:t>e.g. points based type system</a:t>
            </a:r>
          </a:p>
          <a:p>
            <a:pPr lvl="1"/>
            <a:r>
              <a:rPr lang="en-GB" dirty="0" smtClean="0"/>
              <a:t>Social rights:  health care, family life? </a:t>
            </a:r>
          </a:p>
          <a:p>
            <a:pPr marL="514350" indent="-514350">
              <a:buFont typeface="+mj-lt"/>
              <a:buAutoNum type="arabicPeriod"/>
            </a:pPr>
            <a:r>
              <a:rPr lang="en-GB" sz="2800" b="1" dirty="0" smtClean="0"/>
              <a:t>Work Permit System:</a:t>
            </a:r>
          </a:p>
          <a:p>
            <a:pPr lvl="1"/>
            <a:r>
              <a:rPr lang="en-GB" dirty="0" smtClean="0"/>
              <a:t>Worker tied to an employer / sector /  </a:t>
            </a:r>
          </a:p>
          <a:p>
            <a:pPr marL="514350" indent="-514350">
              <a:buFont typeface="+mj-lt"/>
              <a:buAutoNum type="arabicPeriod"/>
            </a:pPr>
            <a:r>
              <a:rPr lang="en-GB" sz="2800" b="1" dirty="0" smtClean="0"/>
              <a:t>Undocumented Workers</a:t>
            </a:r>
          </a:p>
          <a:p>
            <a:pPr lvl="1"/>
            <a:r>
              <a:rPr lang="en-GB" dirty="0" smtClean="0"/>
              <a:t>Less able to </a:t>
            </a:r>
            <a:r>
              <a:rPr lang="en-GB" dirty="0" smtClean="0"/>
              <a:t>claim </a:t>
            </a:r>
            <a:r>
              <a:rPr lang="en-GB" dirty="0" smtClean="0"/>
              <a:t>rights </a:t>
            </a:r>
            <a:endParaRPr lang="en-GB" dirty="0"/>
          </a:p>
        </p:txBody>
      </p:sp>
      <p:sp>
        <p:nvSpPr>
          <p:cNvPr id="4" name="Content Placeholder 3"/>
          <p:cNvSpPr>
            <a:spLocks noGrp="1"/>
          </p:cNvSpPr>
          <p:nvPr>
            <p:ph sz="half" idx="2"/>
          </p:nvPr>
        </p:nvSpPr>
        <p:spPr/>
        <p:txBody>
          <a:bodyPr>
            <a:normAutofit fontScale="92500" lnSpcReduction="20000"/>
          </a:bodyPr>
          <a:lstStyle/>
          <a:p>
            <a:endParaRPr lang="en-GB"/>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380750"/>
            <a:ext cx="2296007" cy="3196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5855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Hierarchies in Practice</a:t>
            </a:r>
            <a:endParaRPr lang="en-GB" b="1" dirty="0"/>
          </a:p>
        </p:txBody>
      </p:sp>
      <p:sp>
        <p:nvSpPr>
          <p:cNvPr id="3" name="Content Placeholder 2"/>
          <p:cNvSpPr>
            <a:spLocks noGrp="1"/>
          </p:cNvSpPr>
          <p:nvPr>
            <p:ph idx="1"/>
          </p:nvPr>
        </p:nvSpPr>
        <p:spPr/>
        <p:txBody>
          <a:bodyPr>
            <a:normAutofit/>
          </a:bodyPr>
          <a:lstStyle/>
          <a:p>
            <a:r>
              <a:rPr lang="en-GB" dirty="0" smtClean="0"/>
              <a:t>Outsourced largely migrant cleaners at LSE not entitled to same holiday, pension </a:t>
            </a:r>
            <a:r>
              <a:rPr lang="en-GB" dirty="0" err="1" smtClean="0"/>
              <a:t>etc</a:t>
            </a:r>
            <a:r>
              <a:rPr lang="en-GB" dirty="0" smtClean="0"/>
              <a:t> </a:t>
            </a:r>
          </a:p>
          <a:p>
            <a:r>
              <a:rPr lang="en-GB" dirty="0" smtClean="0"/>
              <a:t>Sports Direct:  women workers referred to as “fresh meat” by supervisors</a:t>
            </a:r>
          </a:p>
          <a:p>
            <a:pPr lvl="1"/>
            <a:r>
              <a:rPr lang="en-GB" dirty="0"/>
              <a:t>Workplace racism and sexism is harder to challenge on a precarious contract  </a:t>
            </a:r>
          </a:p>
          <a:p>
            <a:r>
              <a:rPr lang="en-GB" dirty="0" smtClean="0"/>
              <a:t>Theresa May claims to represent ‘the workers’ party’ – but which workers? </a:t>
            </a:r>
          </a:p>
        </p:txBody>
      </p:sp>
    </p:spTree>
    <p:extLst>
      <p:ext uri="{BB962C8B-B14F-4D97-AF65-F5344CB8AC3E}">
        <p14:creationId xmlns:p14="http://schemas.microsoft.com/office/powerpoint/2010/main" val="1375898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Sustaining Hierarchies</a:t>
            </a:r>
            <a:endParaRPr lang="en-GB" b="1" dirty="0"/>
          </a:p>
        </p:txBody>
      </p:sp>
      <p:sp>
        <p:nvSpPr>
          <p:cNvPr id="3" name="Content Placeholder 2"/>
          <p:cNvSpPr>
            <a:spLocks noGrp="1"/>
          </p:cNvSpPr>
          <p:nvPr>
            <p:ph sz="half" idx="1"/>
          </p:nvPr>
        </p:nvSpPr>
        <p:spPr/>
        <p:txBody>
          <a:bodyPr>
            <a:normAutofit fontScale="85000" lnSpcReduction="10000"/>
          </a:bodyPr>
          <a:lstStyle/>
          <a:p>
            <a:r>
              <a:rPr lang="en-GB" dirty="0" smtClean="0"/>
              <a:t>Modern slavery uses criminal approach to labour rights issue. </a:t>
            </a:r>
          </a:p>
          <a:p>
            <a:r>
              <a:rPr lang="en-GB" dirty="0" smtClean="0"/>
              <a:t>“</a:t>
            </a:r>
            <a:r>
              <a:rPr lang="en-GB" dirty="0" err="1" smtClean="0"/>
              <a:t>Strivers</a:t>
            </a:r>
            <a:r>
              <a:rPr lang="en-GB" dirty="0" smtClean="0"/>
              <a:t> and shirkers” </a:t>
            </a:r>
          </a:p>
          <a:p>
            <a:pPr lvl="1"/>
            <a:r>
              <a:rPr lang="en-GB" dirty="0" smtClean="0"/>
              <a:t>Benefits sanctions</a:t>
            </a:r>
          </a:p>
          <a:p>
            <a:pPr lvl="1"/>
            <a:r>
              <a:rPr lang="en-GB" dirty="0" smtClean="0"/>
              <a:t>Public services conditional and rationed </a:t>
            </a:r>
          </a:p>
          <a:p>
            <a:r>
              <a:rPr lang="en-GB" dirty="0" smtClean="0"/>
              <a:t>Non-traditional </a:t>
            </a:r>
            <a:r>
              <a:rPr lang="en-GB" dirty="0"/>
              <a:t>worker </a:t>
            </a:r>
            <a:r>
              <a:rPr lang="en-GB" dirty="0" smtClean="0"/>
              <a:t>used as rationale for flexible </a:t>
            </a:r>
            <a:r>
              <a:rPr lang="en-GB" dirty="0"/>
              <a:t>working. </a:t>
            </a:r>
          </a:p>
          <a:p>
            <a:pPr lvl="1"/>
            <a:r>
              <a:rPr lang="en-GB" dirty="0"/>
              <a:t>e.g</a:t>
            </a:r>
            <a:r>
              <a:rPr lang="en-GB" dirty="0" smtClean="0"/>
              <a:t>. seasonal </a:t>
            </a:r>
            <a:r>
              <a:rPr lang="en-GB" dirty="0"/>
              <a:t>migrant agricultural </a:t>
            </a:r>
            <a:r>
              <a:rPr lang="en-GB" dirty="0" smtClean="0"/>
              <a:t>workers / mum </a:t>
            </a:r>
            <a:r>
              <a:rPr lang="en-GB" dirty="0"/>
              <a:t>with family </a:t>
            </a:r>
            <a:r>
              <a:rPr lang="en-GB" dirty="0" smtClean="0"/>
              <a:t>responsibilities.    </a:t>
            </a:r>
            <a:endParaRPr lang="en-GB" dirty="0"/>
          </a:p>
          <a:p>
            <a:endParaRPr lang="en-GB" dirty="0" smtClean="0"/>
          </a:p>
          <a:p>
            <a:endParaRPr lang="en-GB" dirty="0" smtClean="0"/>
          </a:p>
          <a:p>
            <a:endParaRPr lang="en-GB"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88024" y="1772816"/>
            <a:ext cx="4038600" cy="2532462"/>
          </a:xfrm>
        </p:spPr>
      </p:pic>
    </p:spTree>
    <p:extLst>
      <p:ext uri="{BB962C8B-B14F-4D97-AF65-F5344CB8AC3E}">
        <p14:creationId xmlns:p14="http://schemas.microsoft.com/office/powerpoint/2010/main" val="40774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Campaign Approach</a:t>
            </a:r>
            <a:endParaRPr lang="en-GB" b="1" dirty="0"/>
          </a:p>
        </p:txBody>
      </p:sp>
      <p:sp>
        <p:nvSpPr>
          <p:cNvPr id="3" name="Content Placeholder 2"/>
          <p:cNvSpPr>
            <a:spLocks noGrp="1"/>
          </p:cNvSpPr>
          <p:nvPr>
            <p:ph sz="half" idx="1"/>
          </p:nvPr>
        </p:nvSpPr>
        <p:spPr/>
        <p:txBody>
          <a:bodyPr>
            <a:normAutofit/>
          </a:bodyPr>
          <a:lstStyle/>
          <a:p>
            <a:r>
              <a:rPr lang="en-GB" dirty="0" smtClean="0"/>
              <a:t>Promoting a  universal workers rights narrative. </a:t>
            </a:r>
          </a:p>
          <a:p>
            <a:pPr lvl="1"/>
            <a:r>
              <a:rPr lang="en-GB" dirty="0" smtClean="0"/>
              <a:t>Precarious Contracts</a:t>
            </a:r>
          </a:p>
          <a:p>
            <a:pPr lvl="1"/>
            <a:r>
              <a:rPr lang="en-GB" dirty="0" smtClean="0"/>
              <a:t>Migration system</a:t>
            </a:r>
          </a:p>
          <a:p>
            <a:r>
              <a:rPr lang="en-GB" dirty="0" smtClean="0"/>
              <a:t>Mobilising in support of migrant and precarious workers </a:t>
            </a:r>
          </a:p>
          <a:p>
            <a:endParaRPr lang="en-GB" dirty="0"/>
          </a:p>
        </p:txBody>
      </p:sp>
      <p:sp>
        <p:nvSpPr>
          <p:cNvPr id="5" name="Content Placeholder 4"/>
          <p:cNvSpPr>
            <a:spLocks noGrp="1"/>
          </p:cNvSpPr>
          <p:nvPr>
            <p:ph sz="half" idx="2"/>
          </p:nvPr>
        </p:nvSpPr>
        <p:spPr/>
        <p:txBody>
          <a:bodyPr>
            <a:normAutofit/>
          </a:bodyPr>
          <a:lstStyle/>
          <a:p>
            <a:endParaRPr lang="en-GB"/>
          </a:p>
        </p:txBody>
      </p:sp>
      <p:pic>
        <p:nvPicPr>
          <p:cNvPr id="4" name="Picture 2" descr="https://kenanmalik.files.wordpress.com/2012/03/jayabendasai.jpg?w=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700808"/>
            <a:ext cx="4104456" cy="2462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314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Mobilising Communities</a:t>
            </a:r>
            <a:endParaRPr lang="en-GB" b="1" dirty="0"/>
          </a:p>
        </p:txBody>
      </p:sp>
      <p:sp>
        <p:nvSpPr>
          <p:cNvPr id="5" name="Text Placeholder 4"/>
          <p:cNvSpPr>
            <a:spLocks noGrp="1"/>
          </p:cNvSpPr>
          <p:nvPr>
            <p:ph type="body" idx="1"/>
          </p:nvPr>
        </p:nvSpPr>
        <p:spPr/>
        <p:txBody>
          <a:bodyPr/>
          <a:lstStyle/>
          <a:p>
            <a:endParaRPr lang="en-GB" dirty="0"/>
          </a:p>
        </p:txBody>
      </p:sp>
      <p:sp>
        <p:nvSpPr>
          <p:cNvPr id="6" name="Content Placeholder 5"/>
          <p:cNvSpPr>
            <a:spLocks noGrp="1"/>
          </p:cNvSpPr>
          <p:nvPr>
            <p:ph sz="half" idx="2"/>
          </p:nvPr>
        </p:nvSpPr>
        <p:spPr/>
        <p:txBody>
          <a:bodyPr/>
          <a:lstStyle/>
          <a:p>
            <a:r>
              <a:rPr lang="en-GB" dirty="0" smtClean="0"/>
              <a:t>Migrant labour struggles often relied upon community mobilisation</a:t>
            </a:r>
          </a:p>
          <a:p>
            <a:r>
              <a:rPr lang="en-GB" dirty="0" smtClean="0"/>
              <a:t>Fight for 15 in the US, uses community support to overcome risk to precarious workers </a:t>
            </a:r>
          </a:p>
          <a:p>
            <a:r>
              <a:rPr lang="en-GB" dirty="0" smtClean="0"/>
              <a:t>Appetite from War on Want supporters to take action.</a:t>
            </a:r>
          </a:p>
          <a:p>
            <a:endParaRPr lang="en-GB" dirty="0" smtClean="0"/>
          </a:p>
          <a:p>
            <a:endParaRPr lang="en-GB" dirty="0" smtClean="0"/>
          </a:p>
          <a:p>
            <a:endParaRPr lang="en-GB" dirty="0"/>
          </a:p>
        </p:txBody>
      </p:sp>
      <p:sp>
        <p:nvSpPr>
          <p:cNvPr id="7" name="Text Placeholder 6"/>
          <p:cNvSpPr>
            <a:spLocks noGrp="1"/>
          </p:cNvSpPr>
          <p:nvPr>
            <p:ph type="body" sz="quarter" idx="3"/>
          </p:nvPr>
        </p:nvSpPr>
        <p:spPr/>
        <p:txBody>
          <a:bodyPr/>
          <a:lstStyle/>
          <a:p>
            <a:endParaRPr lang="en-GB"/>
          </a:p>
        </p:txBody>
      </p:sp>
      <p:pic>
        <p:nvPicPr>
          <p:cNvPr id="10" name="Content Placeholder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148064" y="1556792"/>
            <a:ext cx="3663482" cy="2736304"/>
          </a:xfrm>
        </p:spPr>
      </p:pic>
    </p:spTree>
    <p:extLst>
      <p:ext uri="{BB962C8B-B14F-4D97-AF65-F5344CB8AC3E}">
        <p14:creationId xmlns:p14="http://schemas.microsoft.com/office/powerpoint/2010/main" val="2054072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SWMWEPC 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SWMWEPC PowerpointTemplate</Template>
  <TotalTime>4291</TotalTime>
  <Words>843</Words>
  <Application>Microsoft Office PowerPoint</Application>
  <PresentationFormat>On-screen Show (4:3)</PresentationFormat>
  <Paragraphs>127</Paragraphs>
  <Slides>17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Gill Sans MT</vt:lpstr>
      <vt:lpstr>SWMWEPC PowerpointTemplate</vt:lpstr>
      <vt:lpstr>Migrants, Precarious Employment and Workers’ Rights</vt:lpstr>
      <vt:lpstr>Contents</vt:lpstr>
      <vt:lpstr>Embedding Hierarchies </vt:lpstr>
      <vt:lpstr>Hierarchy of Employee Contracts</vt:lpstr>
      <vt:lpstr>Hierarchy of migration status for workers</vt:lpstr>
      <vt:lpstr>Hierarchies in Practice</vt:lpstr>
      <vt:lpstr>Sustaining Hierarchies</vt:lpstr>
      <vt:lpstr>Campaign Approach</vt:lpstr>
      <vt:lpstr>Mobilising Communities</vt:lpstr>
      <vt:lpstr>End Precarious Contracts</vt:lpstr>
      <vt:lpstr>Migrant Worker Rights</vt:lpstr>
      <vt:lpstr>PowerPoint Presentation</vt:lpstr>
      <vt:lpstr>TUC </vt:lpstr>
      <vt:lpstr>Byron Burgers</vt:lpstr>
      <vt:lpstr>FastFoodWorkers on 1DayWithoutUs</vt:lpstr>
      <vt:lpstr>What’s Next</vt:lpstr>
      <vt:lpstr>The End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Migrants, Precarious Employment and Workers’ Rights</dc:title>
  <dc:creator>Owen Espley</dc:creator>
  <cp:lastModifiedBy>Owen Espley</cp:lastModifiedBy>
  <cp:revision>37</cp:revision>
  <cp:lastPrinted>2017-03-09T12:19:10Z</cp:lastPrinted>
  <dcterms:created xsi:type="dcterms:W3CDTF">2017-03-07T12:11:14Z</dcterms:created>
  <dcterms:modified xsi:type="dcterms:W3CDTF">2017-03-15T09:06:29Z</dcterms:modified>
</cp:coreProperties>
</file>